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81" r:id="rId5"/>
    <p:sldId id="284" r:id="rId6"/>
    <p:sldId id="280" r:id="rId7"/>
    <p:sldId id="278" r:id="rId8"/>
    <p:sldId id="261" r:id="rId9"/>
    <p:sldId id="273" r:id="rId10"/>
    <p:sldId id="293" r:id="rId11"/>
    <p:sldId id="279" r:id="rId12"/>
    <p:sldId id="294" r:id="rId13"/>
    <p:sldId id="268" r:id="rId14"/>
    <p:sldId id="277" r:id="rId15"/>
    <p:sldId id="266" r:id="rId16"/>
    <p:sldId id="295" r:id="rId17"/>
    <p:sldId id="292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>
      <p:cViewPr varScale="1">
        <p:scale>
          <a:sx n="105" d="100"/>
          <a:sy n="105" d="100"/>
        </p:scale>
        <p:origin x="834" y="10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83805-4A0C-1496-5D73-50335B1F5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2E929-CEB1-05B9-9D7F-A1832067E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2B1D1-84F3-9EB4-CC90-A0A56A38A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4B168-93A4-B36C-7E60-2CF777552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55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1E48-8C77-8A2F-4AD4-1B7E5F8AF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25811B-A26D-C92E-3C16-351E5D5832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77F0D-729B-5E00-7B05-B5F4490DB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F9B28-1200-8956-009D-6C54A2676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6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B179D-2BCB-4BA3-54B2-757F529A1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DEFDF3-36A3-296E-56F7-209F1FE81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5FA941-DAD8-A83D-FBB3-907C64737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90CAD-7017-CCFF-71B7-4CD871AC63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64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AEE43-3D04-149D-C881-96872AC6A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A41F18-5EC9-5733-1DC7-254CA0E51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191463-CCBD-5FF2-C429-30E68E283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83D06-DD97-5B75-F0F6-D6212A161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4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B8DAF-D333-1C78-2D0C-FD022C24D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FB8B8-308E-5C2C-DFB8-90DE0F9DB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A8C48A-7345-D844-E198-6FD85ED79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D1C23-2E85-CE46-5CE1-41E08B7BC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67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B2464-414D-269A-6EFA-53164BDE1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6C365-05AA-855F-75D0-A048F17CDE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AF66E0-1D96-B7A9-514A-D90F77075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9B959-0769-2EB3-D662-C5A797FF1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33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677F7-AC74-8A92-2A6D-D83EEAE3E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7FC963-403B-4206-DACB-069E46EA3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29FA2-790E-3B80-0647-2184AF160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20514-8301-E329-286C-75C491C4F0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42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04F45-CE74-4108-847B-715AAF7F2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94584F-3637-9A10-DD51-7BBAA869F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F189F7-AEF2-FA30-7986-C2648B108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9C08C-9A23-A627-3564-B578286B6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33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C9230-C1C9-3D04-FE30-1AE9D9533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75D39-DE93-7FB2-E4EA-ADBF4917D4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D4790-BC40-581F-9059-39A339290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E0445-7BA2-6878-094E-09D7547770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19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C2BC1-90EC-0316-A170-AC13A1E12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86D41F-23DF-C9D8-0DC4-DA4F61D9A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277606-881D-DA40-15F6-6E24747B5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3A873-9DCB-3C73-321F-E2E29DE335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81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C8D4B-539E-0BBF-AB82-894EE2064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475DF6-40DE-D100-F3BF-ED49287919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771660-44B3-2133-CB9B-A5446326B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EF364-1099-1609-A186-BB003ED980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68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FD3C1-8284-3D93-6D66-FAE95A615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B26EA6-83BE-D780-17D9-CA042A751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74B9CC-FC3E-A555-8445-B0AB58A0D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A79F3-A2A5-1847-753F-E8685C768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96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VCF-</a:t>
            </a:r>
            <a:r>
              <a:rPr lang="en-US" dirty="0" err="1"/>
              <a:t>kontakt</a:t>
            </a:r>
            <a:r>
              <a:rPr lang="en-US" dirty="0"/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Gantt Diagram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40637140"/>
              </p:ext>
            </p:extLst>
          </p:nvPr>
        </p:nvGraphicFramePr>
        <p:xfrm>
          <a:off x="3484563" y="2106613"/>
          <a:ext cx="7921828" cy="387247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8045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Start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End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Duration (days)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Analysephase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11/5/2024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11/5/2024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Designphase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11/12/2024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11/12/2024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+mn-lt"/>
                          <a:cs typeface="Calibri" panose="020F0502020204030204" pitchFamily="34" charset="0"/>
                        </a:rPr>
                        <a:t>Implementierungsphase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11/19/2024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11/23/2024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Testphase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11/27/2024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11/27/2024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8203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Dokumentation</a:t>
                      </a:r>
                      <a:r>
                        <a:rPr lang="en-US" dirty="0"/>
                        <a:t> und </a:t>
                      </a:r>
                      <a:r>
                        <a:rPr lang="en-US" dirty="0" err="1"/>
                        <a:t>Präsentation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11/28/2024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11/30/2024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dirty="0"/>
              <a:t>Software </a:t>
            </a:r>
            <a:r>
              <a:rPr lang="en-US" dirty="0" err="1"/>
              <a:t>architektur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Hier </a:t>
            </a:r>
            <a:r>
              <a:rPr lang="en-US" dirty="0" err="1"/>
              <a:t>wird</a:t>
            </a:r>
            <a:r>
              <a:rPr lang="en-US" dirty="0"/>
              <a:t> die Software </a:t>
            </a:r>
            <a:r>
              <a:rPr lang="en-US" dirty="0" err="1"/>
              <a:t>Architektur</a:t>
            </a:r>
            <a:r>
              <a:rPr lang="en-US" dirty="0"/>
              <a:t> </a:t>
            </a:r>
            <a:r>
              <a:rPr lang="en-US" dirty="0" err="1"/>
              <a:t>geschrieben</a:t>
            </a:r>
            <a:r>
              <a:rPr lang="en-US" dirty="0"/>
              <a:t>.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 err="1"/>
              <a:t>Technologien</a:t>
            </a:r>
            <a:r>
              <a:rPr lang="en-US" dirty="0"/>
              <a:t> und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97936" y="1950942"/>
            <a:ext cx="5134335" cy="983351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de-DE" b="1" dirty="0"/>
              <a:t>PHP: </a:t>
            </a:r>
            <a:r>
              <a:rPr lang="de-DE" dirty="0"/>
              <a:t>Verwendet für die Implementierung der Backend-Logik, um Benutzerdaten zu verarbeiten und VCF-Dateien zu generieren.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B1FBAE-9BEE-04F4-E928-D60F2D5BDE1B}"/>
              </a:ext>
            </a:extLst>
          </p:cNvPr>
          <p:cNvSpPr txBox="1">
            <a:spLocks/>
          </p:cNvSpPr>
          <p:nvPr/>
        </p:nvSpPr>
        <p:spPr>
          <a:xfrm>
            <a:off x="3297935" y="5320612"/>
            <a:ext cx="5134335" cy="98335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b="1" dirty="0" err="1"/>
              <a:t>PHPUnit</a:t>
            </a:r>
            <a:r>
              <a:rPr lang="de-DE" b="1" dirty="0"/>
              <a:t>: </a:t>
            </a:r>
            <a:r>
              <a:rPr lang="de-DE" dirty="0"/>
              <a:t>Ein Framework, das zur Durchführung von Unit-Tests eingesetzt wird, um die Funktionalität der Anwendung sicherzustellen.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09EE9A-DEA1-5213-C71B-8A32360937F3}"/>
              </a:ext>
            </a:extLst>
          </p:cNvPr>
          <p:cNvSpPr txBox="1">
            <a:spLocks/>
          </p:cNvSpPr>
          <p:nvPr/>
        </p:nvSpPr>
        <p:spPr>
          <a:xfrm>
            <a:off x="3297936" y="2945028"/>
            <a:ext cx="5134335" cy="104424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b="1" dirty="0"/>
              <a:t>Bootstrap: </a:t>
            </a:r>
            <a:r>
              <a:rPr lang="de-DE" dirty="0"/>
              <a:t>Ein CSS-Framework, das für die Gestaltung des </a:t>
            </a:r>
            <a:r>
              <a:rPr lang="de-DE" dirty="0" err="1"/>
              <a:t>Frontends</a:t>
            </a:r>
            <a:r>
              <a:rPr lang="de-DE" dirty="0"/>
              <a:t> verwendet wird, um ein responsives und ansprechendes Design zu gewährleisten.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809002-CB87-4C8B-583F-82D0DEFB631D}"/>
              </a:ext>
            </a:extLst>
          </p:cNvPr>
          <p:cNvSpPr txBox="1">
            <a:spLocks/>
          </p:cNvSpPr>
          <p:nvPr/>
        </p:nvSpPr>
        <p:spPr>
          <a:xfrm>
            <a:off x="3297935" y="4163264"/>
            <a:ext cx="5134335" cy="98335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b="1" dirty="0"/>
              <a:t>MySQL: </a:t>
            </a:r>
            <a:r>
              <a:rPr lang="de-DE" dirty="0"/>
              <a:t>Eine relationale Datenbank zur Speicherung von Benutzerdaten und zur Verwaltung von Kontakten.</a:t>
            </a:r>
          </a:p>
        </p:txBody>
      </p:sp>
      <p:pic>
        <p:nvPicPr>
          <p:cNvPr id="14" name="Picture 2" descr="PHP Icon Glyph - Icon Shop - Download free icons for commercial use">
            <a:extLst>
              <a:ext uri="{FF2B5EF4-FFF2-40B4-BE49-F238E27FC236}">
                <a16:creationId xmlns:a16="http://schemas.microsoft.com/office/drawing/2014/main" id="{E2E11E77-258E-74D0-36F6-2003805B4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614" y="2011682"/>
            <a:ext cx="794026" cy="79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2" descr="Bootstrap free vector icon - Iconbolt">
            <a:extLst>
              <a:ext uri="{FF2B5EF4-FFF2-40B4-BE49-F238E27FC236}">
                <a16:creationId xmlns:a16="http://schemas.microsoft.com/office/drawing/2014/main" id="{CEC74EE0-2C47-D37B-DAC0-BF9ABCD50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602" y="2898615"/>
            <a:ext cx="906051" cy="80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0" descr="Mysql Database Icon - Free Download Design &amp; Development Icons | IconScout">
            <a:extLst>
              <a:ext uri="{FF2B5EF4-FFF2-40B4-BE49-F238E27FC236}">
                <a16:creationId xmlns:a16="http://schemas.microsoft.com/office/drawing/2014/main" id="{EEB644AA-6931-1644-BC81-C4CCAD8B9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120" y="3920094"/>
            <a:ext cx="1221016" cy="122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C00E45F-96AD-CD97-E74C-889B4BF6E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3120" y="5224362"/>
            <a:ext cx="1221016" cy="99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5B533-E152-E112-A376-171EB3A09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5E422134-D51E-C34C-AB53-17F1300A22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B35478-345E-B3AA-A26B-09A0F408C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3651" y="262647"/>
            <a:ext cx="9144000" cy="2286000"/>
          </a:xfrm>
        </p:spPr>
        <p:txBody>
          <a:bodyPr/>
          <a:lstStyle/>
          <a:p>
            <a:r>
              <a:rPr lang="en-US" dirty="0" err="1"/>
              <a:t>implementierung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6B125-9E81-FF3D-4201-0EC385937B3F}"/>
              </a:ext>
            </a:extLst>
          </p:cNvPr>
          <p:cNvSpPr txBox="1"/>
          <p:nvPr/>
        </p:nvSpPr>
        <p:spPr>
          <a:xfrm>
            <a:off x="2321668" y="3300040"/>
            <a:ext cx="7548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>
                <a:solidFill>
                  <a:schemeClr val="bg1"/>
                </a:solidFill>
              </a:rPr>
              <a:t>Benutzeroberfläche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>
                <a:solidFill>
                  <a:schemeClr val="bg1"/>
                </a:solidFill>
              </a:rPr>
              <a:t>Funktionalität des VCF-Generators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>
                <a:solidFill>
                  <a:schemeClr val="bg1"/>
                </a:solidFill>
              </a:rPr>
              <a:t>Datenbankintegration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>
                <a:solidFill>
                  <a:schemeClr val="bg1"/>
                </a:solidFill>
              </a:rPr>
              <a:t>Fehlerbehandlung &amp; Validierung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>
                <a:solidFill>
                  <a:schemeClr val="bg1"/>
                </a:solidFill>
              </a:rPr>
              <a:t>Tests</a:t>
            </a:r>
          </a:p>
        </p:txBody>
      </p:sp>
    </p:spTree>
    <p:extLst>
      <p:ext uri="{BB962C8B-B14F-4D97-AF65-F5344CB8AC3E}">
        <p14:creationId xmlns:p14="http://schemas.microsoft.com/office/powerpoint/2010/main" val="348211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</p:spPr>
        <p:txBody>
          <a:bodyPr anchor="ctr">
            <a:normAutofit/>
          </a:bodyPr>
          <a:lstStyle/>
          <a:p>
            <a:r>
              <a:rPr lang="en-US" err="1"/>
              <a:t>Benutzeroberfläche</a:t>
            </a:r>
            <a:r>
              <a:rPr lang="en-US"/>
              <a:t>:</a:t>
            </a:r>
            <a:br>
              <a:rPr lang="en-US"/>
            </a:br>
            <a:r>
              <a:rPr lang="en-US"/>
              <a:t>registration &amp; Login</a:t>
            </a:r>
          </a:p>
        </p:txBody>
      </p:sp>
      <p:pic>
        <p:nvPicPr>
          <p:cNvPr id="5" name="Grafik 5" descr="C:\Users\yousefi\AppData\Local\Microsoft\Windows\INetCache\Content.MSO\53DC2D4A.tmp">
            <a:extLst>
              <a:ext uri="{FF2B5EF4-FFF2-40B4-BE49-F238E27FC236}">
                <a16:creationId xmlns:a16="http://schemas.microsoft.com/office/drawing/2014/main" id="{4C2A3995-F709-01F7-19C6-61C72BA0F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48" b="-2"/>
          <a:stretch/>
        </p:blipFill>
        <p:spPr bwMode="auto">
          <a:xfrm>
            <a:off x="20" y="10"/>
            <a:ext cx="4287818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6B899A8-229A-7163-C9EF-2954C35D9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8"/>
          <a:stretch/>
        </p:blipFill>
        <p:spPr bwMode="auto">
          <a:xfrm>
            <a:off x="5242426" y="2286000"/>
            <a:ext cx="6241650" cy="3474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81CEF-AC0D-5B5B-9924-B5A48F37D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BC81-59C9-6844-FA56-4DD3A9EF5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</p:spPr>
        <p:txBody>
          <a:bodyPr anchor="ctr">
            <a:normAutofit/>
          </a:bodyPr>
          <a:lstStyle/>
          <a:p>
            <a:r>
              <a:rPr lang="en-US" dirty="0" err="1"/>
              <a:t>Benutzeroberfläche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VCF-</a:t>
            </a:r>
            <a:r>
              <a:rPr lang="en-US" dirty="0" err="1"/>
              <a:t>seite</a:t>
            </a:r>
            <a:r>
              <a:rPr lang="en-US" dirty="0"/>
              <a:t> &amp;</a:t>
            </a:r>
            <a:br>
              <a:rPr lang="en-US" dirty="0"/>
            </a:br>
            <a:r>
              <a:rPr lang="en-US" dirty="0"/>
              <a:t>Logout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BA93AE-4251-8D30-DB5C-B7ECADA6A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75" y="327997"/>
            <a:ext cx="5086350" cy="63894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BFF8C3-7136-B7BB-FF03-24D2B1E00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774" y="2901886"/>
            <a:ext cx="4324350" cy="145732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2E3E24A7-C421-4A9C-6D79-238A48493EBC}"/>
              </a:ext>
            </a:extLst>
          </p:cNvPr>
          <p:cNvSpPr/>
          <p:nvPr/>
        </p:nvSpPr>
        <p:spPr>
          <a:xfrm>
            <a:off x="6096000" y="3192398"/>
            <a:ext cx="1018875" cy="876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E6C87934-6D30-3244-9BE2-6405E6C5C579}"/>
              </a:ext>
            </a:extLst>
          </p:cNvPr>
          <p:cNvCxnSpPr>
            <a:cxnSpLocks/>
            <a:endCxn id="15" idx="1"/>
          </p:cNvCxnSpPr>
          <p:nvPr/>
        </p:nvCxnSpPr>
        <p:spPr>
          <a:xfrm rot="5400000" flipH="1" flipV="1">
            <a:off x="4177475" y="4473132"/>
            <a:ext cx="2761108" cy="1075941"/>
          </a:xfrm>
          <a:prstGeom prst="curvedConnector2">
            <a:avLst/>
          </a:prstGeom>
          <a:ln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847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C4B45-9ADA-FEEF-122E-5F361A45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A955-6D25-11A9-37E0-0A6B6F434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496" y="718274"/>
            <a:ext cx="6534912" cy="694944"/>
          </a:xfrm>
        </p:spPr>
        <p:txBody>
          <a:bodyPr anchor="ctr">
            <a:normAutofit fontScale="90000"/>
          </a:bodyPr>
          <a:lstStyle/>
          <a:p>
            <a:r>
              <a:rPr lang="en-US" dirty="0" err="1"/>
              <a:t>Funktionalität</a:t>
            </a:r>
            <a:r>
              <a:rPr lang="en-US" dirty="0"/>
              <a:t> des</a:t>
            </a:r>
            <a:br>
              <a:rPr lang="en-US" dirty="0"/>
            </a:br>
            <a:r>
              <a:rPr lang="en-US" dirty="0"/>
              <a:t> VCF-Generators</a:t>
            </a:r>
          </a:p>
        </p:txBody>
      </p:sp>
      <p:pic>
        <p:nvPicPr>
          <p:cNvPr id="19" name="Content Placeholder 1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8960265-5674-D00F-8C23-3773CEA7BA3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" t="5439" r="38909" b="5670"/>
          <a:stretch/>
        </p:blipFill>
        <p:spPr>
          <a:xfrm>
            <a:off x="0" y="718274"/>
            <a:ext cx="5111496" cy="6139726"/>
          </a:xfrm>
        </p:spPr>
      </p:pic>
    </p:spTree>
    <p:extLst>
      <p:ext uri="{BB962C8B-B14F-4D97-AF65-F5344CB8AC3E}">
        <p14:creationId xmlns:p14="http://schemas.microsoft.com/office/powerpoint/2010/main" val="3930755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C6A31-A2CA-3399-86E7-4EE28D5C9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0FB5-0663-E952-F50C-FB3B915E6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032" y="370802"/>
            <a:ext cx="6534912" cy="694944"/>
          </a:xfrm>
        </p:spPr>
        <p:txBody>
          <a:bodyPr anchor="ctr">
            <a:normAutofit/>
          </a:bodyPr>
          <a:lstStyle/>
          <a:p>
            <a:r>
              <a:rPr lang="en-US" dirty="0" err="1"/>
              <a:t>Datenbankintegration</a:t>
            </a:r>
            <a:endParaRPr lang="en-US" dirty="0"/>
          </a:p>
        </p:txBody>
      </p:sp>
      <p:pic>
        <p:nvPicPr>
          <p:cNvPr id="6" name="Picture 5" descr="A computer code with blue text&#10;&#10;Description automatically generated">
            <a:extLst>
              <a:ext uri="{FF2B5EF4-FFF2-40B4-BE49-F238E27FC236}">
                <a16:creationId xmlns:a16="http://schemas.microsoft.com/office/drawing/2014/main" id="{3105EA7D-CD30-3E71-B32B-D0880F48A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36" y="2034014"/>
            <a:ext cx="9742728" cy="328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20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650B-F421-69F3-173D-F9D038043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55F3F-0C09-65D9-2EEC-977AD8A3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032" y="370802"/>
            <a:ext cx="6534912" cy="694944"/>
          </a:xfrm>
        </p:spPr>
        <p:txBody>
          <a:bodyPr anchor="ctr">
            <a:normAutofit fontScale="90000"/>
          </a:bodyPr>
          <a:lstStyle/>
          <a:p>
            <a:r>
              <a:rPr lang="en-US" dirty="0" err="1"/>
              <a:t>Fehlerbehandlung</a:t>
            </a:r>
            <a:r>
              <a:rPr lang="en-US" dirty="0"/>
              <a:t> &amp; </a:t>
            </a:r>
            <a:r>
              <a:rPr lang="en-US" dirty="0" err="1"/>
              <a:t>Validierung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91FA5E-9318-FF7F-C23B-B5AE54F5FD6F}"/>
              </a:ext>
            </a:extLst>
          </p:cNvPr>
          <p:cNvSpPr txBox="1"/>
          <p:nvPr/>
        </p:nvSpPr>
        <p:spPr>
          <a:xfrm>
            <a:off x="1810512" y="2112264"/>
            <a:ext cx="4285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Hier werden die </a:t>
            </a:r>
            <a:r>
              <a:rPr lang="de-DE" dirty="0" err="1"/>
              <a:t>ScreenShots</a:t>
            </a:r>
            <a:r>
              <a:rPr lang="de-DE" dirty="0"/>
              <a:t> von Validation hochgeladen. Zum Beispiel was passiert, wenn die Eingabe leer ist oder in falsches Format.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41705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78ACA-D3B7-31B2-0CFB-A754E490D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739E-E2B4-6546-B420-435FCA88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399B65C-153F-7B43-C0CC-E1201CE1E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9440" y="2024781"/>
            <a:ext cx="4969596" cy="413718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CDBE9EC-B067-F43E-8E08-9BB19B27D71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</p:spPr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Die Testergebnisse beinhalten 9 Tests, von denen 7 erfolgreich und 2 fehlgeschlagen sind. Insgesamt wurden 11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Assertions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durchgeführt. Die Gesamtdauer der Tests war 0,414 Sekunden bei einer Speichernutzung von 6,00 MB.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Fehlgeschlagener Test 1: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RegistrationTest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::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testUserAlreadyExists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Fehlgeschlagener Test 2: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VcfGeneratorTest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::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testEmptyFieldsInVcf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00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VCF Website</a:t>
            </a:r>
          </a:p>
        </p:txBody>
      </p:sp>
      <p:pic>
        <p:nvPicPr>
          <p:cNvPr id="1028" name="Picture 4" descr="Vcf Generic Outline Color icon | Freepik">
            <a:extLst>
              <a:ext uri="{FF2B5EF4-FFF2-40B4-BE49-F238E27FC236}">
                <a16:creationId xmlns:a16="http://schemas.microsoft.com/office/drawing/2014/main" id="{7A982172-85BE-E252-49F5-B49ACF9C4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8840" y="1790329"/>
            <a:ext cx="4113054" cy="411305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Einleitung</a:t>
            </a:r>
            <a:r>
              <a:rPr lang="en-US" dirty="0"/>
              <a:t> &amp; </a:t>
            </a:r>
            <a:r>
              <a:rPr lang="en-US" dirty="0" err="1"/>
              <a:t>Randbedingungen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Planung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Implementierung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Ergebnis</a:t>
            </a:r>
            <a:r>
              <a:rPr lang="en-US" dirty="0"/>
              <a:t> &amp; </a:t>
            </a:r>
            <a:r>
              <a:rPr lang="en-US" dirty="0" err="1"/>
              <a:t>Ausblick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BA231-C4F0-FA06-EBD3-020EA831C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E4BD87F-EEFF-51BC-EF70-39B9B788EB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10A610-9F59-0917-EACF-3A26D5FD8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3651" y="262647"/>
            <a:ext cx="9144000" cy="2286000"/>
          </a:xfrm>
        </p:spPr>
        <p:txBody>
          <a:bodyPr/>
          <a:lstStyle/>
          <a:p>
            <a:r>
              <a:rPr lang="en-US" dirty="0" err="1"/>
              <a:t>Ergebnis</a:t>
            </a:r>
            <a:r>
              <a:rPr lang="en-US" dirty="0"/>
              <a:t> &amp; </a:t>
            </a:r>
            <a:r>
              <a:rPr lang="en-US" dirty="0" err="1"/>
              <a:t>Ausblick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9F1DE8-7405-CC05-20AE-CD88F464CF3D}"/>
              </a:ext>
            </a:extLst>
          </p:cNvPr>
          <p:cNvSpPr txBox="1"/>
          <p:nvPr/>
        </p:nvSpPr>
        <p:spPr>
          <a:xfrm>
            <a:off x="2321668" y="3300040"/>
            <a:ext cx="7548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>
                <a:solidFill>
                  <a:schemeClr val="bg1"/>
                </a:solidFill>
              </a:rPr>
              <a:t>Projektergebnis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>
                <a:solidFill>
                  <a:schemeClr val="bg1"/>
                </a:solidFill>
              </a:rPr>
              <a:t>Herausforderungen und Lösungen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>
                <a:solidFill>
                  <a:schemeClr val="bg1"/>
                </a:solidFill>
              </a:rPr>
              <a:t>Ausblick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>
                <a:solidFill>
                  <a:schemeClr val="bg1"/>
                </a:solidFill>
              </a:rPr>
              <a:t>Schluss und Fragen</a:t>
            </a:r>
          </a:p>
        </p:txBody>
      </p:sp>
    </p:spTree>
    <p:extLst>
      <p:ext uri="{BB962C8B-B14F-4D97-AF65-F5344CB8AC3E}">
        <p14:creationId xmlns:p14="http://schemas.microsoft.com/office/powerpoint/2010/main" val="4140829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A4B54-3DDA-CAE3-E76C-8DA5C1218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AED77-C167-03BD-DB44-843D111AB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Projektergebnis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2F2C8-E7BE-3FD7-E15B-83789B68C6A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/>
              <a:t>Die VCF-Generierung funktioniert reibungslos und erfüllt die Anforderungen.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/>
              <a:t>Die Datenbank wurde erfolgreich integriert, um Kontaktdaten zu speichern.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/>
              <a:t>Benutzerfreundliche Oberfläche, die den Zugriff auf die Funktionen vereinfacht.</a:t>
            </a:r>
            <a:endParaRPr lang="en-US" dirty="0"/>
          </a:p>
        </p:txBody>
      </p:sp>
      <p:pic>
        <p:nvPicPr>
          <p:cNvPr id="6150" name="Picture 6" descr="Symbol für Ergebniszeile, Konzeptzeichen, Konturvektorabbildung, lineares  Symbol Stock-Vektorgrafik - Alamy">
            <a:extLst>
              <a:ext uri="{FF2B5EF4-FFF2-40B4-BE49-F238E27FC236}">
                <a16:creationId xmlns:a16="http://schemas.microsoft.com/office/drawing/2014/main" id="{F92C42F6-5EB4-FEB3-15D2-0A449556A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1866" y="1790329"/>
            <a:ext cx="4329530" cy="411305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494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E2C5B-9A5E-E906-E073-DABC880C8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B975-AF3F-A2A7-E25E-6874C256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292" y="274321"/>
            <a:ext cx="8299704" cy="941831"/>
          </a:xfrm>
        </p:spPr>
        <p:txBody>
          <a:bodyPr anchor="ctr">
            <a:normAutofit/>
          </a:bodyPr>
          <a:lstStyle/>
          <a:p>
            <a:r>
              <a:rPr lang="en-US" dirty="0" err="1"/>
              <a:t>Herausforderungen</a:t>
            </a:r>
            <a:r>
              <a:rPr lang="en-US" dirty="0"/>
              <a:t> und </a:t>
            </a:r>
            <a:r>
              <a:rPr lang="en-US" dirty="0" err="1"/>
              <a:t>Lösungen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A5393-21B6-03D9-2CA4-B19C7D986F2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0" y="1613545"/>
            <a:ext cx="4849368" cy="2498207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 err="1"/>
              <a:t>Herausforderungen</a:t>
            </a:r>
            <a:r>
              <a:rPr lang="en-US" sz="1400" dirty="0"/>
              <a:t>:</a:t>
            </a:r>
          </a:p>
          <a:p>
            <a:pPr marL="800100" lvl="2" indent="-342900">
              <a:buFont typeface="+mj-lt"/>
              <a:buAutoNum type="arabicPeriod"/>
            </a:pPr>
            <a:r>
              <a:rPr lang="de-DE" sz="1400" dirty="0"/>
              <a:t>Fehler beim Testen: Probleme bei der Validierung von Eingaben und der VCF-Generierung.</a:t>
            </a:r>
          </a:p>
          <a:p>
            <a:pPr marL="800100" lvl="2" indent="-342900">
              <a:buFont typeface="+mj-lt"/>
              <a:buAutoNum type="arabicPeriod"/>
            </a:pPr>
            <a:r>
              <a:rPr lang="de-DE" sz="1400" dirty="0"/>
              <a:t>Integration: Schwierigkeiten bei der Verbindung zwischen Frontend, Backend und Datenbank.</a:t>
            </a:r>
          </a:p>
          <a:p>
            <a:pPr marL="800100" lvl="2" indent="-342900">
              <a:buFont typeface="+mj-lt"/>
              <a:buAutoNum type="arabicPeriod"/>
            </a:pPr>
            <a:r>
              <a:rPr lang="de-DE" sz="1400" dirty="0"/>
              <a:t>Performance: Optimierung der Ladezeit bei der Datenbankabfrage.</a:t>
            </a:r>
            <a:endParaRPr lang="en-US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85092A-442D-2C49-F6BB-6EE033F8EDA1}"/>
              </a:ext>
            </a:extLst>
          </p:cNvPr>
          <p:cNvSpPr txBox="1">
            <a:spLocks/>
          </p:cNvSpPr>
          <p:nvPr/>
        </p:nvSpPr>
        <p:spPr>
          <a:xfrm>
            <a:off x="4849368" y="1613545"/>
            <a:ext cx="5134335" cy="2674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Lösungen</a:t>
            </a:r>
            <a:r>
              <a:rPr lang="en-US" sz="1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</a:t>
            </a:r>
          </a:p>
          <a:p>
            <a:pPr marL="800100" lvl="2" indent="-342900">
              <a:buFont typeface="+mj-lt"/>
              <a:buAutoNum type="arabicPeriod"/>
            </a:pPr>
            <a:r>
              <a:rPr lang="de-DE" sz="1400" dirty="0"/>
              <a:t>Einführung von Unit-Tests mit </a:t>
            </a:r>
            <a:r>
              <a:rPr lang="de-DE" sz="1400" dirty="0" err="1"/>
              <a:t>PHPUnit</a:t>
            </a:r>
            <a:r>
              <a:rPr lang="de-DE" sz="1400" dirty="0"/>
              <a:t> zur Verbesserung der Codequalität.</a:t>
            </a:r>
          </a:p>
          <a:p>
            <a:pPr marL="800100" lvl="2" indent="-342900">
              <a:buFont typeface="+mj-lt"/>
              <a:buAutoNum type="arabicPeriod"/>
            </a:pPr>
            <a:r>
              <a:rPr lang="de-DE" sz="1400" dirty="0"/>
              <a:t>Modularisierung des Codes für eine klare Trennung von Verantwortlichkeiten.</a:t>
            </a:r>
          </a:p>
          <a:p>
            <a:pPr marL="800100" lvl="2" indent="-342900">
              <a:buFont typeface="+mj-lt"/>
              <a:buAutoNum type="arabicPeriod"/>
            </a:pPr>
            <a:r>
              <a:rPr lang="de-DE" sz="1400" dirty="0"/>
              <a:t>Nutzung von Caching-Mechanismen zur Verbesserung der Performance.</a:t>
            </a:r>
            <a:endParaRPr lang="en-US" sz="1400" dirty="0"/>
          </a:p>
        </p:txBody>
      </p:sp>
      <p:pic>
        <p:nvPicPr>
          <p:cNvPr id="7180" name="Picture 12" descr="Man stands, walk and run icon set. People symbol. Person standing, walking  and running illustration. Run, walk, stand. Vector illustration  Stock-Vektorgrafik | Adobe Stock">
            <a:extLst>
              <a:ext uri="{FF2B5EF4-FFF2-40B4-BE49-F238E27FC236}">
                <a16:creationId xmlns:a16="http://schemas.microsoft.com/office/drawing/2014/main" id="{3A138BE5-E811-0BE6-9522-66C3F503A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74" y="3803186"/>
            <a:ext cx="5709666" cy="228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79,000+ Challenge Icons Stock Illustrations, Royalty-Free Vector Graphics &amp;  Clip Art - iStock | Efficient, Challenges">
            <a:extLst>
              <a:ext uri="{FF2B5EF4-FFF2-40B4-BE49-F238E27FC236}">
                <a16:creationId xmlns:a16="http://schemas.microsoft.com/office/drawing/2014/main" id="{6598E41F-7EBD-1F1C-C053-8FD1A4D1B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071" y="3803186"/>
            <a:ext cx="2204466" cy="220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Buy Memes Challenge Accepted - Die cut stickers - StickerApp">
            <a:extLst>
              <a:ext uri="{FF2B5EF4-FFF2-40B4-BE49-F238E27FC236}">
                <a16:creationId xmlns:a16="http://schemas.microsoft.com/office/drawing/2014/main" id="{8F4E6E4D-A0F0-51E9-77E8-A06F3BBA1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" y="3803186"/>
            <a:ext cx="3243834" cy="259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455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6346-98A9-5BA0-FD29-868F8A332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3AD28-A6FA-056F-B369-87FD5B17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015" y="109113"/>
            <a:ext cx="4137189" cy="1325880"/>
          </a:xfrm>
        </p:spPr>
        <p:txBody>
          <a:bodyPr anchor="ctr">
            <a:normAutofit/>
          </a:bodyPr>
          <a:lstStyle/>
          <a:p>
            <a:r>
              <a:rPr lang="en-US" dirty="0" err="1"/>
              <a:t>Ausblick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86BAF-E352-52D0-A2F4-0E1EA8EEB9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97993" y="223413"/>
            <a:ext cx="5212079" cy="2656947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de-DE" sz="1500" b="1" dirty="0"/>
              <a:t>Mögliche Erweiterungen:</a:t>
            </a:r>
          </a:p>
          <a:p>
            <a:pPr marL="1028700" lvl="3" indent="-342900">
              <a:buFont typeface="+mj-lt"/>
              <a:buAutoNum type="alphaLcParenR"/>
            </a:pPr>
            <a:r>
              <a:rPr lang="en-US" sz="1500" dirty="0"/>
              <a:t>Neue Felder </a:t>
            </a:r>
            <a:r>
              <a:rPr lang="en-US" sz="1500" dirty="0" err="1"/>
              <a:t>hinzufügen</a:t>
            </a:r>
            <a:endParaRPr lang="en-US" sz="1500" dirty="0"/>
          </a:p>
          <a:p>
            <a:pPr marL="1028700" lvl="3" indent="-342900">
              <a:buFont typeface="+mj-lt"/>
              <a:buAutoNum type="alphaLcParenR"/>
            </a:pPr>
            <a:r>
              <a:rPr lang="en-US" sz="1500" dirty="0" err="1"/>
              <a:t>Mehrsprachigkeit</a:t>
            </a:r>
            <a:endParaRPr lang="en-US" sz="1500" dirty="0"/>
          </a:p>
          <a:p>
            <a:pPr marL="1028700" lvl="3" indent="-342900">
              <a:buFont typeface="+mj-lt"/>
              <a:buAutoNum type="alphaLcParenR"/>
            </a:pPr>
            <a:r>
              <a:rPr lang="en-US" sz="1500" dirty="0" err="1"/>
              <a:t>Modernes</a:t>
            </a:r>
            <a:r>
              <a:rPr lang="en-US" sz="1500" dirty="0"/>
              <a:t> Frontend</a:t>
            </a:r>
          </a:p>
          <a:p>
            <a:pPr marL="1028700" lvl="3" indent="-342900">
              <a:buFont typeface="+mj-lt"/>
              <a:buAutoNum type="alphaLcParenR"/>
            </a:pPr>
            <a:r>
              <a:rPr lang="en-US" sz="1500" dirty="0"/>
              <a:t>Dark mode option</a:t>
            </a:r>
          </a:p>
          <a:p>
            <a:pPr marL="1028700" lvl="3" indent="-342900">
              <a:buFont typeface="+mj-lt"/>
              <a:buAutoNum type="alphaLcParenR"/>
            </a:pPr>
            <a:r>
              <a:rPr lang="en-US" sz="1500" dirty="0" err="1"/>
              <a:t>Modernes</a:t>
            </a:r>
            <a:r>
              <a:rPr lang="en-US" sz="1500" dirty="0"/>
              <a:t> Frontend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E49D2E-3421-97A7-6944-18767F10141A}"/>
              </a:ext>
            </a:extLst>
          </p:cNvPr>
          <p:cNvSpPr txBox="1">
            <a:spLocks/>
          </p:cNvSpPr>
          <p:nvPr/>
        </p:nvSpPr>
        <p:spPr>
          <a:xfrm>
            <a:off x="1216608" y="3429000"/>
            <a:ext cx="5212079" cy="2656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Courier New" panose="02070309020205020404" pitchFamily="49" charset="0"/>
              <a:buChar char="o"/>
            </a:pPr>
            <a:endParaRPr lang="en-US" sz="15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2D72E6-B277-1A2E-CD1C-C3EC12DEDE2C}"/>
              </a:ext>
            </a:extLst>
          </p:cNvPr>
          <p:cNvSpPr txBox="1">
            <a:spLocks/>
          </p:cNvSpPr>
          <p:nvPr/>
        </p:nvSpPr>
        <p:spPr>
          <a:xfrm>
            <a:off x="1297992" y="3040995"/>
            <a:ext cx="5212079" cy="2656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de-DE" sz="1500" b="1" dirty="0"/>
              <a:t>Mögliche Erweiterungen:</a:t>
            </a:r>
          </a:p>
          <a:p>
            <a:pPr marL="1028700" lvl="3" indent="-342900">
              <a:buFont typeface="+mj-lt"/>
              <a:buAutoNum type="alphaLcParenR"/>
            </a:pPr>
            <a:r>
              <a:rPr lang="en-US" sz="1500" dirty="0"/>
              <a:t>Neue Felder </a:t>
            </a:r>
            <a:r>
              <a:rPr lang="en-US" sz="1500" dirty="0" err="1"/>
              <a:t>hinzufügen</a:t>
            </a:r>
            <a:endParaRPr lang="en-US" sz="1500" dirty="0"/>
          </a:p>
          <a:p>
            <a:pPr marL="1028700" lvl="3" indent="-342900">
              <a:buFont typeface="+mj-lt"/>
              <a:buAutoNum type="alphaLcParenR"/>
            </a:pPr>
            <a:r>
              <a:rPr lang="en-US" sz="1500" dirty="0" err="1"/>
              <a:t>Mehrsprachigkeit</a:t>
            </a:r>
            <a:endParaRPr lang="en-US" sz="1500" dirty="0"/>
          </a:p>
          <a:p>
            <a:pPr marL="1028700" lvl="3" indent="-342900">
              <a:buFont typeface="+mj-lt"/>
              <a:buAutoNum type="alphaLcParenR"/>
            </a:pPr>
            <a:r>
              <a:rPr lang="en-US" sz="1500" dirty="0" err="1"/>
              <a:t>Modernes</a:t>
            </a:r>
            <a:r>
              <a:rPr lang="en-US" sz="1500" dirty="0"/>
              <a:t> Frontend</a:t>
            </a:r>
          </a:p>
          <a:p>
            <a:pPr marL="1028700" lvl="3" indent="-342900">
              <a:buFont typeface="+mj-lt"/>
              <a:buAutoNum type="alphaLcParenR"/>
            </a:pPr>
            <a:r>
              <a:rPr lang="en-US" sz="1500" dirty="0"/>
              <a:t>Dark mode option</a:t>
            </a:r>
          </a:p>
          <a:p>
            <a:pPr marL="1028700" lvl="3" indent="-342900">
              <a:buFont typeface="+mj-lt"/>
              <a:buAutoNum type="alphaLcParenR"/>
            </a:pPr>
            <a:r>
              <a:rPr lang="en-US" sz="1500" dirty="0" err="1"/>
              <a:t>Modernes</a:t>
            </a:r>
            <a:r>
              <a:rPr lang="en-US" sz="1500" dirty="0"/>
              <a:t> Frontend</a:t>
            </a:r>
          </a:p>
        </p:txBody>
      </p:sp>
      <p:pic>
        <p:nvPicPr>
          <p:cNvPr id="8199" name="Picture 7" descr="Augmentation, development, enhancement, evolution, gain, growth, increase  icon - Download on Iconfinder">
            <a:extLst>
              <a:ext uri="{FF2B5EF4-FFF2-40B4-BE49-F238E27FC236}">
                <a16:creationId xmlns:a16="http://schemas.microsoft.com/office/drawing/2014/main" id="{80516249-2FE2-DC2A-59E2-FAB240ED1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207" y="134293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19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88997-30BE-69A2-AE56-C064BD4B6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226BDC48-B726-64F6-6047-88B753B928A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9881B1D-7EF6-3BC2-B6EE-3FC5B7EA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171450"/>
            <a:ext cx="9467127" cy="1537746"/>
          </a:xfrm>
        </p:spPr>
        <p:txBody>
          <a:bodyPr/>
          <a:lstStyle/>
          <a:p>
            <a:r>
              <a:rPr lang="de-DE" dirty="0"/>
              <a:t>Haben Sie Fragen oder Feedback zu meinem Projekt?</a:t>
            </a:r>
            <a:endParaRPr lang="en-US" dirty="0"/>
          </a:p>
        </p:txBody>
      </p:sp>
      <p:pic>
        <p:nvPicPr>
          <p:cNvPr id="9230" name="Picture 14" descr="Question Basic Rounded Filled icon | Freepik">
            <a:extLst>
              <a:ext uri="{FF2B5EF4-FFF2-40B4-BE49-F238E27FC236}">
                <a16:creationId xmlns:a16="http://schemas.microsoft.com/office/drawing/2014/main" id="{EF83CCED-B3B7-47A2-2F86-7CB00BDA0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84519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Feedback - Kostenlose menschen-Icons">
            <a:extLst>
              <a:ext uri="{FF2B5EF4-FFF2-40B4-BE49-F238E27FC236}">
                <a16:creationId xmlns:a16="http://schemas.microsoft.com/office/drawing/2014/main" id="{D948346B-7A5C-3068-52D4-220981133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184519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215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Dr. Yousefi</a:t>
            </a:r>
          </a:p>
          <a:p>
            <a:r>
              <a:rPr lang="en-US" dirty="0"/>
              <a:t>h.Yousefi@aloberlin.de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3651" y="262647"/>
            <a:ext cx="9144000" cy="2286000"/>
          </a:xfrm>
        </p:spPr>
        <p:txBody>
          <a:bodyPr/>
          <a:lstStyle/>
          <a:p>
            <a:r>
              <a:rPr lang="en-US" dirty="0" err="1"/>
              <a:t>Einleitung</a:t>
            </a:r>
            <a:r>
              <a:rPr lang="en-US" dirty="0"/>
              <a:t> &amp; </a:t>
            </a:r>
            <a:r>
              <a:rPr lang="en-US" dirty="0" err="1"/>
              <a:t>Randbedingungen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156B4-4934-0B26-5BDA-30B8F4ED5EF3}"/>
              </a:ext>
            </a:extLst>
          </p:cNvPr>
          <p:cNvSpPr txBox="1"/>
          <p:nvPr/>
        </p:nvSpPr>
        <p:spPr>
          <a:xfrm>
            <a:off x="1780162" y="3132306"/>
            <a:ext cx="7548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>
                <a:solidFill>
                  <a:schemeClr val="bg1"/>
                </a:solidFill>
              </a:rPr>
              <a:t>Titel &amp; Vorstellung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>
                <a:solidFill>
                  <a:schemeClr val="bg1"/>
                </a:solidFill>
              </a:rPr>
              <a:t>Problemstellung und Motivation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>
                <a:solidFill>
                  <a:schemeClr val="bg1"/>
                </a:solidFill>
              </a:rPr>
              <a:t>Randbedingungen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Technologien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Zielgruppe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Einschränkungen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anchor="b">
            <a:normAutofit/>
          </a:bodyPr>
          <a:lstStyle/>
          <a:p>
            <a:r>
              <a:rPr lang="en-US" dirty="0" err="1"/>
              <a:t>Titel</a:t>
            </a:r>
            <a:r>
              <a:rPr lang="en-US" dirty="0"/>
              <a:t> &amp; </a:t>
            </a:r>
            <a:r>
              <a:rPr lang="en-US" dirty="0" err="1"/>
              <a:t>Vorstellung</a:t>
            </a:r>
            <a:endParaRPr lang="en-US" dirty="0"/>
          </a:p>
        </p:txBody>
      </p:sp>
      <p:pic>
        <p:nvPicPr>
          <p:cNvPr id="6" name="Picture Placeholder 5" descr="A person taking a selfie&#10;&#10;Description automatically generated">
            <a:extLst>
              <a:ext uri="{FF2B5EF4-FFF2-40B4-BE49-F238E27FC236}">
                <a16:creationId xmlns:a16="http://schemas.microsoft.com/office/drawing/2014/main" id="{CBDB2850-5439-92EC-F3B6-8EBE860D89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5890"/>
          <a:stretch/>
        </p:blipFill>
        <p:spPr>
          <a:xfrm>
            <a:off x="-28882" y="10"/>
            <a:ext cx="6115050" cy="6857990"/>
          </a:xfr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49B33B-1D7A-A2F9-4C95-63144215D6A4}"/>
              </a:ext>
            </a:extLst>
          </p:cNvPr>
          <p:cNvSpPr txBox="1"/>
          <p:nvPr/>
        </p:nvSpPr>
        <p:spPr>
          <a:xfrm>
            <a:off x="6562816" y="2733472"/>
            <a:ext cx="461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Dr. Yousefi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61CBC5-F44C-E3C7-FABF-832B5E0A53CA}"/>
              </a:ext>
            </a:extLst>
          </p:cNvPr>
          <p:cNvSpPr txBox="1"/>
          <p:nvPr/>
        </p:nvSpPr>
        <p:spPr>
          <a:xfrm>
            <a:off x="6562815" y="3098877"/>
            <a:ext cx="461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VCF Generator Website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3B1047-B371-1575-0A3A-386E933B7D8E}"/>
              </a:ext>
            </a:extLst>
          </p:cNvPr>
          <p:cNvSpPr txBox="1"/>
          <p:nvPr/>
        </p:nvSpPr>
        <p:spPr>
          <a:xfrm>
            <a:off x="6562815" y="3468209"/>
            <a:ext cx="461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Ziel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</p:spPr>
        <p:txBody>
          <a:bodyPr anchor="ctr">
            <a:normAutofit/>
          </a:bodyPr>
          <a:lstStyle/>
          <a:p>
            <a:r>
              <a:rPr lang="en-US" dirty="0" err="1"/>
              <a:t>Problemstellung</a:t>
            </a:r>
            <a:r>
              <a:rPr lang="en-US" dirty="0"/>
              <a:t> und Motivation</a:t>
            </a:r>
          </a:p>
        </p:txBody>
      </p:sp>
      <p:pic>
        <p:nvPicPr>
          <p:cNvPr id="2050" name="Picture 2" descr="Supporting Friends in Difficult Times Without Crossing Ethical Boundaries |  by A Shayens Abran | Medium | Change Becomes You">
            <a:extLst>
              <a:ext uri="{FF2B5EF4-FFF2-40B4-BE49-F238E27FC236}">
                <a16:creationId xmlns:a16="http://schemas.microsoft.com/office/drawing/2014/main" id="{5924A716-767D-CE42-2630-FC8C368A7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4" r="24631" b="-1"/>
          <a:stretch/>
        </p:blipFill>
        <p:spPr bwMode="auto">
          <a:xfrm>
            <a:off x="20" y="10"/>
            <a:ext cx="4287818" cy="685799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4206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dirty="0"/>
              <a:t>Schwierigkeit, vCards manuell zu erstellen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2F5643-26A1-6F21-8214-9649802BABE8}"/>
              </a:ext>
            </a:extLst>
          </p:cNvPr>
          <p:cNvSpPr txBox="1">
            <a:spLocks/>
          </p:cNvSpPr>
          <p:nvPr/>
        </p:nvSpPr>
        <p:spPr>
          <a:xfrm>
            <a:off x="5242426" y="2815926"/>
            <a:ext cx="6241650" cy="420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Relevanz von VCF-Dateien (z. B. digitaler Kontakttransfer)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C096A1-CBFA-5FDD-D21B-2EB219D630D2}"/>
              </a:ext>
            </a:extLst>
          </p:cNvPr>
          <p:cNvSpPr txBox="1">
            <a:spLocks/>
          </p:cNvSpPr>
          <p:nvPr/>
        </p:nvSpPr>
        <p:spPr>
          <a:xfrm>
            <a:off x="5242425" y="3345852"/>
            <a:ext cx="6241650" cy="420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Ziel: </a:t>
            </a:r>
            <a:r>
              <a:rPr lang="en-US" dirty="0" err="1"/>
              <a:t>Einfacher</a:t>
            </a:r>
            <a:r>
              <a:rPr lang="en-US" dirty="0"/>
              <a:t>, </a:t>
            </a:r>
            <a:r>
              <a:rPr lang="en-US" dirty="0" err="1"/>
              <a:t>benutzerfreundlicher</a:t>
            </a:r>
            <a:r>
              <a:rPr lang="en-US" dirty="0"/>
              <a:t> Generator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54644"/>
            <a:ext cx="9144000" cy="68321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Randbedingungen</a:t>
            </a:r>
            <a:r>
              <a:rPr lang="en-US" dirty="0"/>
              <a:t>:</a:t>
            </a:r>
          </a:p>
          <a:p>
            <a:r>
              <a:rPr lang="en-US" dirty="0" err="1"/>
              <a:t>Technologien</a:t>
            </a:r>
            <a:endParaRPr lang="en-US" dirty="0"/>
          </a:p>
        </p:txBody>
      </p:sp>
      <p:pic>
        <p:nvPicPr>
          <p:cNvPr id="3074" name="Picture 2" descr="PHP Icon Glyph - Icon Shop - Download free icons for commercial use">
            <a:extLst>
              <a:ext uri="{FF2B5EF4-FFF2-40B4-BE49-F238E27FC236}">
                <a16:creationId xmlns:a16="http://schemas.microsoft.com/office/drawing/2014/main" id="{F0716BAD-EEF6-9863-32B3-43A77A84F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936" y="241213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Mysql Database Icon - Free Download Design &amp; Development Icons | IconScout">
            <a:extLst>
              <a:ext uri="{FF2B5EF4-FFF2-40B4-BE49-F238E27FC236}">
                <a16:creationId xmlns:a16="http://schemas.microsoft.com/office/drawing/2014/main" id="{680F98F6-46DB-34E1-A333-AFAE681F1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336" y="241213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Bootstrap free vector icon - Iconbolt">
            <a:extLst>
              <a:ext uri="{FF2B5EF4-FFF2-40B4-BE49-F238E27FC236}">
                <a16:creationId xmlns:a16="http://schemas.microsoft.com/office/drawing/2014/main" id="{873DB2EA-F1FC-A8E7-852C-7339C47F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309" y="2419350"/>
            <a:ext cx="226695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xampp&quot; Icon - Download for free – Iconduck">
            <a:extLst>
              <a:ext uri="{FF2B5EF4-FFF2-40B4-BE49-F238E27FC236}">
                <a16:creationId xmlns:a16="http://schemas.microsoft.com/office/drawing/2014/main" id="{45877AF3-04CB-4649-A5D9-93EE52319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832" y="2487802"/>
            <a:ext cx="2266950" cy="228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9FAF5-D133-A098-B183-1DA953997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7FF47-548C-0C0E-807E-2FFFFCB1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>
            <a:normAutofit/>
          </a:bodyPr>
          <a:lstStyle/>
          <a:p>
            <a:r>
              <a:rPr lang="en-US" dirty="0" err="1"/>
              <a:t>Zielgruppe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46F36-5244-6689-8B5E-7D5B6C7221E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dirty="0"/>
              <a:t>Die Zielgruppe der Anwendung sind Nutzer ohne technische Vorkenntnisse, die eine einfache und intuitive Möglichkeit suchen, digitale Visitenkarten (VCF-Dateien) zu erstellen.</a:t>
            </a:r>
            <a:endParaRPr lang="en-US" dirty="0"/>
          </a:p>
        </p:txBody>
      </p:sp>
      <p:pic>
        <p:nvPicPr>
          <p:cNvPr id="4098" name="Picture 2" descr="Cooper – Interstellar: ISTP – The Book Addict's Guide to MBTI:">
            <a:extLst>
              <a:ext uri="{FF2B5EF4-FFF2-40B4-BE49-F238E27FC236}">
                <a16:creationId xmlns:a16="http://schemas.microsoft.com/office/drawing/2014/main" id="{5941BCE9-C33B-2BC9-2873-328CB8425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3" r="30505" b="1"/>
          <a:stretch/>
        </p:blipFill>
        <p:spPr bwMode="auto">
          <a:xfrm>
            <a:off x="7500938" y="-22225"/>
            <a:ext cx="4714875" cy="688022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925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 err="1"/>
              <a:t>Einschränkungen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5359" y="2120877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dirty="0" err="1"/>
              <a:t>Lokale</a:t>
            </a:r>
            <a:r>
              <a:rPr lang="en-US" dirty="0"/>
              <a:t> </a:t>
            </a:r>
            <a:r>
              <a:rPr lang="en-US" dirty="0" err="1"/>
              <a:t>Umgebung:Pitch</a:t>
            </a:r>
            <a:r>
              <a:rPr lang="en-US" dirty="0"/>
              <a:t> variation</a:t>
            </a:r>
          </a:p>
          <a:p>
            <a:pPr lvl="1"/>
            <a:r>
              <a:rPr lang="de-DE" dirty="0"/>
              <a:t>Lokale Umgebung</a:t>
            </a:r>
          </a:p>
          <a:p>
            <a:pPr lvl="1"/>
            <a:r>
              <a:rPr lang="de-DE" dirty="0"/>
              <a:t>VCF-Formatvorgabe</a:t>
            </a:r>
          </a:p>
          <a:p>
            <a:pPr lvl="1"/>
            <a:r>
              <a:rPr lang="de-DE" dirty="0"/>
              <a:t>Manuelle Eingabe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02183" y="1608051"/>
            <a:ext cx="4894006" cy="1404220"/>
          </a:xfrm>
          <a:noFill/>
        </p:spPr>
        <p:txBody>
          <a:bodyPr>
            <a:normAutofit/>
          </a:bodyPr>
          <a:lstStyle/>
          <a:p>
            <a:pPr lvl="1"/>
            <a:r>
              <a:rPr lang="en-US" dirty="0" err="1"/>
              <a:t>Lokale</a:t>
            </a:r>
            <a:r>
              <a:rPr lang="en-US" dirty="0"/>
              <a:t> </a:t>
            </a:r>
            <a:r>
              <a:rPr lang="en-US" dirty="0" err="1"/>
              <a:t>Umgebung</a:t>
            </a:r>
            <a:r>
              <a:rPr lang="en-US" dirty="0"/>
              <a:t>:</a:t>
            </a:r>
          </a:p>
          <a:p>
            <a:pPr lvl="2"/>
            <a:r>
              <a:rPr lang="de-DE" sz="1400" dirty="0"/>
              <a:t>Die Anwendung wurde für den Einsatz in einer lokalen Entwicklungsumgebung (z. B. XAMPP) entwickelt, was bedeutet, dass sie derzeit nicht direkt online verfügbar ist.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F001855-FD75-03BE-11CC-3D2D8D68FF53}"/>
              </a:ext>
            </a:extLst>
          </p:cNvPr>
          <p:cNvSpPr txBox="1">
            <a:spLocks/>
          </p:cNvSpPr>
          <p:nvPr/>
        </p:nvSpPr>
        <p:spPr>
          <a:xfrm>
            <a:off x="5502183" y="3111904"/>
            <a:ext cx="4894006" cy="14042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/>
              <a:t>VCF-Formatvorgabe:</a:t>
            </a:r>
          </a:p>
          <a:p>
            <a:pPr lvl="2"/>
            <a:r>
              <a:rPr lang="de-DE" sz="1500" dirty="0"/>
              <a:t>Die generierten Dateien müssen den Standards des VCF-Formats entsprechen, was die Struktur und den Inhalt der Datei einschränkt (z. B. UTF-8-Kodierung).</a:t>
            </a:r>
            <a:endParaRPr lang="en-US" sz="150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B1797AF-F90D-6536-F243-9EBD18AC0774}"/>
              </a:ext>
            </a:extLst>
          </p:cNvPr>
          <p:cNvSpPr txBox="1">
            <a:spLocks/>
          </p:cNvSpPr>
          <p:nvPr/>
        </p:nvSpPr>
        <p:spPr>
          <a:xfrm>
            <a:off x="5502183" y="4658117"/>
            <a:ext cx="4894006" cy="14042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Manuelle </a:t>
            </a:r>
            <a:r>
              <a:rPr lang="en-US" dirty="0" err="1"/>
              <a:t>Eingabe</a:t>
            </a:r>
            <a:r>
              <a:rPr lang="en-US" dirty="0"/>
              <a:t>:</a:t>
            </a:r>
            <a:endParaRPr lang="de-DE" dirty="0"/>
          </a:p>
          <a:p>
            <a:pPr lvl="2"/>
            <a:r>
              <a:rPr lang="de-DE" sz="1600" dirty="0"/>
              <a:t>Es ist keine automatische Datenübernahme aus externen Quellen implementiert; alle Eingabedaten müssen manuell eingegeben werden.</a:t>
            </a:r>
            <a:endParaRPr lang="en-US" sz="1500" dirty="0"/>
          </a:p>
        </p:txBody>
      </p:sp>
      <p:pic>
        <p:nvPicPr>
          <p:cNvPr id="10242" name="Picture 2" descr="534.327 Beschränkung lizenzfreie Bilder, Stockfotos und Aufnahmen |  Shutterstock">
            <a:extLst>
              <a:ext uri="{FF2B5EF4-FFF2-40B4-BE49-F238E27FC236}">
                <a16:creationId xmlns:a16="http://schemas.microsoft.com/office/drawing/2014/main" id="{8390E369-F23A-E84F-1FCF-A03A987AE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23997"/>
            <a:ext cx="4080189" cy="21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3D336-2C42-CD21-366C-26F4C4F51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0CC0674A-A053-084C-185B-296B467162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DA0223-4962-D9FB-4CD0-46DC9623F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3651" y="262647"/>
            <a:ext cx="9144000" cy="2286000"/>
          </a:xfrm>
        </p:spPr>
        <p:txBody>
          <a:bodyPr/>
          <a:lstStyle/>
          <a:p>
            <a:r>
              <a:rPr lang="en-US" dirty="0" err="1"/>
              <a:t>Planung</a:t>
            </a:r>
            <a:r>
              <a:rPr lang="en-US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FB44D-D11D-3596-0146-4A3CEA27FED8}"/>
              </a:ext>
            </a:extLst>
          </p:cNvPr>
          <p:cNvSpPr txBox="1"/>
          <p:nvPr/>
        </p:nvSpPr>
        <p:spPr>
          <a:xfrm>
            <a:off x="1780162" y="3132306"/>
            <a:ext cx="7548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>
                <a:solidFill>
                  <a:schemeClr val="bg1"/>
                </a:solidFill>
              </a:rPr>
              <a:t>Projektübersicht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>
                <a:solidFill>
                  <a:schemeClr val="bg1"/>
                </a:solidFill>
              </a:rPr>
              <a:t>Software-Architektur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>
                <a:solidFill>
                  <a:schemeClr val="bg1"/>
                </a:solidFill>
              </a:rPr>
              <a:t>Technologien und Tools</a:t>
            </a:r>
          </a:p>
        </p:txBody>
      </p:sp>
    </p:spTree>
    <p:extLst>
      <p:ext uri="{BB962C8B-B14F-4D97-AF65-F5344CB8AC3E}">
        <p14:creationId xmlns:p14="http://schemas.microsoft.com/office/powerpoint/2010/main" val="155676405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6273a94-c02e-40df-a6e6-8673729f148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53879B6D5C3C0488EA4A74B014C8FAF" ma:contentTypeVersion="6" ma:contentTypeDescription="Ein neues Dokument erstellen." ma:contentTypeScope="" ma:versionID="5922c9523b6c37832bad81420e8f07cd">
  <xsd:schema xmlns:xsd="http://www.w3.org/2001/XMLSchema" xmlns:xs="http://www.w3.org/2001/XMLSchema" xmlns:p="http://schemas.microsoft.com/office/2006/metadata/properties" xmlns:ns3="26273a94-c02e-40df-a6e6-8673729f148d" targetNamespace="http://schemas.microsoft.com/office/2006/metadata/properties" ma:root="true" ma:fieldsID="15306f31b4cec5415f1dff924d3ed128" ns3:_="">
    <xsd:import namespace="26273a94-c02e-40df-a6e6-8673729f148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273a94-c02e-40df-a6e6-8673729f14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26273a94-c02e-40df-a6e6-8673729f148d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568C73B-1F9B-4115-93B2-CC95D176A7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273a94-c02e-40df-a6e6-8673729f14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{BC3B3B74-6938-4E80-925A-9138471AD1BD}tf55661986_win32</Template>
  <TotalTime>351</TotalTime>
  <Words>608</Words>
  <Application>Microsoft Office PowerPoint</Application>
  <PresentationFormat>Widescreen</PresentationFormat>
  <Paragraphs>145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Courier New</vt:lpstr>
      <vt:lpstr>Wingdings</vt:lpstr>
      <vt:lpstr>Custom</vt:lpstr>
      <vt:lpstr>VCF-kontakt website</vt:lpstr>
      <vt:lpstr>VCF Website</vt:lpstr>
      <vt:lpstr>Einleitung &amp; Randbedingungen </vt:lpstr>
      <vt:lpstr>Titel &amp; Vorstellung</vt:lpstr>
      <vt:lpstr>Problemstellung und Motivation</vt:lpstr>
      <vt:lpstr>PowerPoint Presentation</vt:lpstr>
      <vt:lpstr>Zielgruppe</vt:lpstr>
      <vt:lpstr>Einschränkungen:</vt:lpstr>
      <vt:lpstr>Planung:</vt:lpstr>
      <vt:lpstr>Gantt Diagram</vt:lpstr>
      <vt:lpstr>Software architektur</vt:lpstr>
      <vt:lpstr>Technologien und tools</vt:lpstr>
      <vt:lpstr>implementierung</vt:lpstr>
      <vt:lpstr>Benutzeroberfläche: registration &amp; Login</vt:lpstr>
      <vt:lpstr>Benutzeroberfläche: VCF-seite &amp; Logout</vt:lpstr>
      <vt:lpstr>Funktionalität des  VCF-Generators</vt:lpstr>
      <vt:lpstr>Datenbankintegration</vt:lpstr>
      <vt:lpstr>Fehlerbehandlung &amp; Validierung</vt:lpstr>
      <vt:lpstr>Test</vt:lpstr>
      <vt:lpstr>Ergebnis &amp; Ausblick</vt:lpstr>
      <vt:lpstr>Projektergebnis</vt:lpstr>
      <vt:lpstr>Herausforderungen und Lösungen</vt:lpstr>
      <vt:lpstr>Ausblick</vt:lpstr>
      <vt:lpstr>Haben Sie Fragen oder Feedback zu meinem Projekt?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h.yousefi</dc:creator>
  <cp:lastModifiedBy>h.yousefi</cp:lastModifiedBy>
  <cp:revision>1</cp:revision>
  <dcterms:created xsi:type="dcterms:W3CDTF">2024-12-03T20:08:28Z</dcterms:created>
  <dcterms:modified xsi:type="dcterms:W3CDTF">2024-12-04T02:00:15Z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0x010100E53879B6D5C3C0488EA4A74B014C8FAF</vt:lpwstr>
  </property>
  <property fmtid="{D5CDD505-2E9C-101B-9397-08002B2CF9AE}" pid="3" name="MediaServiceImageTags">
    <vt:lpwstr/>
  </property>
</Properties>
</file>